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6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9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683643-2459-410B-B17F-2EE0A7A152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98DC1-4516-4D7F-B1B1-07FA865777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E7B58-68ED-42F5-924B-10C178A518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7BEC2-F4CE-4285-A9ED-DE6719F83A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66169-DC57-4D13-AA86-DDD97CAD17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C64BE-FE59-48DC-AFAD-4BB7178F6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F3CD5-C3D1-40E4-84FE-791F06A143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F0903-86F8-4BBF-9CDD-AF26767502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A8DD0-0A94-4500-A95E-7A3981436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9370A-7183-4E2D-99FD-14F7DDA9E6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4047A-1FC5-4E62-BE4B-51D18B8775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14757-351B-4367-8CFA-FA4E0D97F6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9/12/2007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Cultural Semiotics 1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9B728A-6CA4-41BF-B088-AB5AD565A7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ku.hk/english/maprogs/6056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E932-BB0E-4586-9675-A21370E442E1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Cultural Semiotics</a:t>
            </a:r>
          </a:p>
        </p:txBody>
      </p:sp>
      <p:pic>
        <p:nvPicPr>
          <p:cNvPr id="2063" name="Picture 15" descr="IMGA0261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85913" y="1600200"/>
            <a:ext cx="5972175" cy="4525963"/>
          </a:xfrm>
          <a:noFill/>
          <a:ln>
            <a:solidFill>
              <a:srgbClr val="00006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BE427-220B-4395-A9D4-F9BDE1835262}" type="slidenum">
              <a:rPr lang="en-US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critical concept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/>
              <a:t>	A critical intention is at work in both views of culture:</a:t>
            </a:r>
          </a:p>
          <a:p>
            <a:pPr lvl="1"/>
            <a:r>
              <a:rPr lang="en-US"/>
              <a:t>Pursuit of beauty and intelligence critical of notions and habits of an industrial society</a:t>
            </a:r>
          </a:p>
          <a:p>
            <a:pPr lvl="1"/>
            <a:r>
              <a:rPr lang="en-US"/>
              <a:t>Study of culture as a complex whole critical of reduction of culture to art and literature or to a single standard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	 An argument is embedded in both concepts</a:t>
            </a:r>
            <a:br>
              <a:rPr lang="en-US">
                <a:sym typeface="Wingdings" pitchFamily="2" charset="2"/>
              </a:rPr>
            </a:br>
            <a:r>
              <a:rPr lang="en-US">
                <a:sym typeface="Wingdings" pitchFamily="2" charset="2"/>
              </a:rPr>
              <a:t> Difficult dialogue</a:t>
            </a:r>
            <a:r>
              <a:rPr lang="en-US"/>
              <a:t>: disciplinary boundaries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1B64-00FB-489E-A721-5479324B3E9E}" type="slidenum">
              <a:rPr lang="en-US"/>
              <a:pPr/>
              <a:t>11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Disciplinary boundaries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Social Sciences</a:t>
            </a:r>
            <a:r>
              <a:rPr lang="en-US"/>
              <a:t>, spec. Anthropology: the study of the cultures of other (non-European) people,</a:t>
            </a:r>
            <a:r>
              <a:rPr lang="en-US">
                <a:sym typeface="Wingdings" pitchFamily="2" charset="2"/>
              </a:rPr>
              <a:t> traditionally working within Tylorean paradigm</a:t>
            </a:r>
            <a:br>
              <a:rPr lang="en-US">
                <a:sym typeface="Wingdings" pitchFamily="2" charset="2"/>
              </a:rPr>
            </a:br>
            <a:r>
              <a:rPr lang="en-US" sz="2400">
                <a:sym typeface="Wingdings" pitchFamily="2" charset="2"/>
              </a:rPr>
              <a:t> e.g. Kroeber and Kluckhohn, </a:t>
            </a:r>
            <a:r>
              <a:rPr lang="en-US" sz="2400" i="1">
                <a:sym typeface="Wingdings" pitchFamily="2" charset="2"/>
              </a:rPr>
              <a:t>Culture: A Critical Review of Concepts and Definitions</a:t>
            </a:r>
            <a:r>
              <a:rPr lang="en-US" sz="2400">
                <a:sym typeface="Wingdings" pitchFamily="2" charset="2"/>
              </a:rPr>
              <a:t> (1952): 160 plus definitions</a:t>
            </a:r>
          </a:p>
          <a:p>
            <a:pPr>
              <a:lnSpc>
                <a:spcPct val="90000"/>
              </a:lnSpc>
            </a:pPr>
            <a:r>
              <a:rPr lang="en-US" u="sng">
                <a:sym typeface="Wingdings" pitchFamily="2" charset="2"/>
              </a:rPr>
              <a:t>Humanities</a:t>
            </a:r>
            <a:r>
              <a:rPr lang="en-US">
                <a:sym typeface="Wingdings" pitchFamily="2" charset="2"/>
              </a:rPr>
              <a:t>, spec. Arts &amp; Literature: the study of cultural achievement in European history, traditionally working within Arnoldian paradigm</a:t>
            </a:r>
            <a:br>
              <a:rPr lang="en-US">
                <a:sym typeface="Wingdings" pitchFamily="2" charset="2"/>
              </a:rPr>
            </a:br>
            <a:r>
              <a:rPr lang="en-US" sz="2400">
                <a:sym typeface="Wingdings" pitchFamily="2" charset="2"/>
              </a:rPr>
              <a:t> e.g. the recent ‘culture wars’ in American higher education and debates about ‘cultural literacy’</a:t>
            </a:r>
            <a:endParaRPr lang="en-US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5D78-30E0-48CB-94BB-AB33A4EB1A28}" type="slidenum">
              <a:rPr lang="en-US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there a dominant view of culture?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yours?</a:t>
            </a:r>
          </a:p>
          <a:p>
            <a:r>
              <a:rPr lang="en-US"/>
              <a:t>Williams in 1976: </a:t>
            </a:r>
            <a:br>
              <a:rPr lang="en-US"/>
            </a:br>
            <a:r>
              <a:rPr lang="en-US"/>
              <a:t>culture referring to “the works and practices of intellectual and especially artistic activity […] the most widespread use” (90)</a:t>
            </a:r>
            <a:br>
              <a:rPr lang="en-US"/>
            </a:br>
            <a:r>
              <a:rPr lang="en-US">
                <a:sym typeface="Wingdings" pitchFamily="2" charset="2"/>
              </a:rPr>
              <a:t> Is this still the case?</a:t>
            </a:r>
          </a:p>
          <a:p>
            <a:r>
              <a:rPr lang="en-US">
                <a:sym typeface="Wingdings" pitchFamily="2" charset="2"/>
              </a:rPr>
              <a:t>Williams in 1981:</a:t>
            </a:r>
            <a:br>
              <a:rPr lang="en-US">
                <a:sym typeface="Wingdings" pitchFamily="2" charset="2"/>
              </a:rPr>
            </a:br>
            <a:r>
              <a:rPr lang="en-US">
                <a:sym typeface="Wingdings" pitchFamily="2" charset="2"/>
              </a:rPr>
              <a:t>noting convergence of the two views based on the notion of a ‘signifying system’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D4D13-2F68-44D9-800A-CBCEED04CCF1}" type="slidenum">
              <a:rPr lang="en-US"/>
              <a:pPr/>
              <a:t>13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Culture as signifying system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2000"/>
              <a:t>	Thus there is some practical convergence between (i) the anthropological and the sociological senses of culture as a distinct “whole way of life”, within which, now, a distinctive “signifying system” is seen not only as essential but as essentially involved in </a:t>
            </a:r>
            <a:r>
              <a:rPr lang="en-US" sz="2000" i="1"/>
              <a:t>all</a:t>
            </a:r>
            <a:r>
              <a:rPr lang="en-US" sz="2000"/>
              <a:t> forms of social activity, and (ii) the more specialized if also more common sense of culture as “artistic and intellectual activities”, though these, because of the emphasis on a general signifying system, are now much more broadly defined, to include not only the traditional arts and forms of intellectual production but also all the “signifying practices” – from language through the arts and philosophy to journalism, fashion and advertising – which now constitute this complex and necessarily extended field. </a:t>
            </a:r>
          </a:p>
          <a:p>
            <a:pPr algn="r">
              <a:lnSpc>
                <a:spcPct val="110000"/>
              </a:lnSpc>
              <a:buFontTx/>
              <a:buNone/>
            </a:pPr>
            <a:r>
              <a:rPr lang="en-US" sz="2000"/>
              <a:t>(Williams, </a:t>
            </a:r>
            <a:r>
              <a:rPr lang="en-US" sz="2000" i="1"/>
              <a:t>Culture</a:t>
            </a:r>
            <a:r>
              <a:rPr lang="en-US" sz="2000"/>
              <a:t> 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C0E2-5615-4EB9-8EE2-791AC0225C74}" type="slidenum">
              <a:rPr lang="en-US"/>
              <a:pPr/>
              <a:t>14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Cultural semiotics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Study of culture as a signifying system, constituted by signifying practices</a:t>
            </a:r>
            <a:br>
              <a:rPr lang="en-US"/>
            </a:br>
            <a:r>
              <a:rPr lang="en-US" sz="2400">
                <a:sym typeface="Wingdings" pitchFamily="2" charset="2"/>
              </a:rPr>
              <a:t> production and organization of meaning through the use of signs</a:t>
            </a:r>
            <a:endParaRPr lang="en-US" sz="2400"/>
          </a:p>
          <a:p>
            <a:r>
              <a:rPr lang="en-US"/>
              <a:t>Impact of Structuralism on traditional disciplines</a:t>
            </a:r>
            <a:r>
              <a:rPr lang="en-US" sz="3200"/>
              <a:t>:</a:t>
            </a:r>
            <a:br>
              <a:rPr lang="en-US" sz="3200"/>
            </a:br>
            <a:r>
              <a:rPr lang="en-US" sz="2400">
                <a:sym typeface="Wingdings" pitchFamily="2" charset="2"/>
              </a:rPr>
              <a:t> </a:t>
            </a:r>
            <a:r>
              <a:rPr lang="en-US" sz="2400"/>
              <a:t>Structuralism “conceives any cultural phenomenon, activity, or product (including literature) to be a social institution, or ‘signifying system,’ consisting of a self-sufficient and self-determining structure of interrelationships” </a:t>
            </a:r>
          </a:p>
          <a:p>
            <a:pPr algn="r">
              <a:buFontTx/>
              <a:buNone/>
            </a:pPr>
            <a:r>
              <a:rPr lang="en-US" sz="2400"/>
              <a:t>(M.H. Abrams, </a:t>
            </a:r>
            <a:r>
              <a:rPr lang="en-US" sz="2400" i="1"/>
              <a:t>Glossary of Literary Terms,</a:t>
            </a:r>
            <a:r>
              <a:rPr lang="en-US" sz="2400"/>
              <a:t> 242)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2D40E-44A6-45DA-9D78-B3ED7C92A9D9}" type="slidenum">
              <a:rPr lang="en-US"/>
              <a:pPr/>
              <a:t>15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young discipline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Kroeber and Kluckhohn (1952):</a:t>
            </a:r>
            <a:br>
              <a:rPr lang="en-US"/>
            </a:br>
            <a:r>
              <a:rPr lang="en-US" sz="2400">
                <a:sym typeface="Wingdings" pitchFamily="2" charset="2"/>
              </a:rPr>
              <a:t> only one of 164 definitions of culture mentions the word ‘sign’; reference to ‘symbols’ found to be rare in anthropological definitions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Roland Barthes, </a:t>
            </a:r>
            <a:r>
              <a:rPr lang="en-US" i="1"/>
              <a:t>Mythologies</a:t>
            </a:r>
            <a:r>
              <a:rPr lang="en-US"/>
              <a:t> (1957):</a:t>
            </a:r>
            <a:br>
              <a:rPr lang="en-US"/>
            </a:br>
            <a:r>
              <a:rPr lang="en-US" sz="2400">
                <a:sym typeface="Wingdings" pitchFamily="2" charset="2"/>
              </a:rPr>
              <a:t> literary scholar applying structuralist method to critical analysis of everyday culture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Claude Lévi-Strauss, </a:t>
            </a:r>
            <a:r>
              <a:rPr lang="en-US" i="1"/>
              <a:t>Structural Anthropology</a:t>
            </a:r>
            <a:r>
              <a:rPr lang="en-US"/>
              <a:t> (1958):</a:t>
            </a:r>
            <a:br>
              <a:rPr lang="en-US"/>
            </a:br>
            <a:r>
              <a:rPr lang="en-US" sz="2400">
                <a:sym typeface="Wingdings" pitchFamily="2" charset="2"/>
              </a:rPr>
              <a:t> anthropologist applying structuralist method to analysis of non-European cultures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A7A5B-75B3-44B5-81A9-58A5ECE25839}" type="slidenum">
              <a:rPr lang="en-US"/>
              <a:pPr/>
              <a:t>16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Cultural semiotics: trans-discipline?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A science and a critical method</a:t>
            </a:r>
          </a:p>
          <a:p>
            <a:pPr lvl="1"/>
            <a:r>
              <a:rPr lang="en-US"/>
              <a:t>Developing theories, models and standardized methodological tools to understand the production, organization and transformation of meaning</a:t>
            </a:r>
          </a:p>
          <a:p>
            <a:pPr lvl="1"/>
            <a:r>
              <a:rPr lang="en-US"/>
              <a:t>An interdisciplinary science linking study of signs with insights from various fields of inquiry such as cognitive psychology, psychoanalysis, anthropology, archeology, linguistics, etc. (Danesi &amp; Perron 55)</a:t>
            </a:r>
          </a:p>
          <a:p>
            <a:pPr lvl="1"/>
            <a:r>
              <a:rPr lang="en-US"/>
              <a:t>A critical method, derived from literary analysis, assessing the work of the imagination in the context of social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9889-B6DD-4012-B61F-3D9AC3621BE6}" type="slidenum">
              <a:rPr lang="en-US"/>
              <a:pPr/>
              <a:t>17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orientation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None/>
            </a:pPr>
            <a:endParaRPr lang="en-US"/>
          </a:p>
          <a:p>
            <a:pPr marL="914400" lvl="1" indent="-457200">
              <a:buFontTx/>
              <a:buChar char="•"/>
            </a:pPr>
            <a:r>
              <a:rPr lang="en-US" sz="2800"/>
              <a:t>Topics</a:t>
            </a:r>
          </a:p>
          <a:p>
            <a:pPr marL="914400" lvl="1" indent="-457200">
              <a:buFontTx/>
              <a:buChar char="•"/>
            </a:pPr>
            <a:r>
              <a:rPr lang="en-US" sz="2800"/>
              <a:t>Organization</a:t>
            </a:r>
          </a:p>
          <a:p>
            <a:pPr marL="914400" lvl="1" indent="-457200">
              <a:buFontTx/>
              <a:buChar char="•"/>
            </a:pPr>
            <a:r>
              <a:rPr lang="en-US" sz="2800"/>
              <a:t>Assignments</a:t>
            </a:r>
          </a:p>
          <a:p>
            <a:pPr marL="914400" lvl="1" indent="-457200">
              <a:buFontTx/>
              <a:buChar char="•"/>
            </a:pPr>
            <a:r>
              <a:rPr lang="en-US" sz="2800"/>
              <a:t>Resources</a:t>
            </a:r>
          </a:p>
          <a:p>
            <a:pPr marL="533400" indent="-533400">
              <a:buFontTx/>
              <a:buNone/>
            </a:pPr>
            <a:endParaRPr lang="en-US"/>
          </a:p>
          <a:p>
            <a:pPr marL="533400" indent="-533400">
              <a:buFontTx/>
              <a:buNone/>
            </a:pPr>
            <a:r>
              <a:rPr lang="en-US">
                <a:sym typeface="Wingdings" pitchFamily="2" charset="2"/>
              </a:rPr>
              <a:t>	 See handout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C756-2DA2-4034-B961-8C088021CDF4}" type="slidenum">
              <a:rPr lang="en-US"/>
              <a:pPr/>
              <a:t>18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/>
              <a:t>The concept of culture; introduction to semiotics; culture as signifying system</a:t>
            </a:r>
          </a:p>
          <a:p>
            <a:pPr marL="533400" indent="-533400">
              <a:buFontTx/>
              <a:buAutoNum type="arabicPeriod"/>
            </a:pPr>
            <a:r>
              <a:rPr lang="en-US"/>
              <a:t>Advertising as cultural discourse; the image as sign</a:t>
            </a:r>
          </a:p>
          <a:p>
            <a:pPr marL="533400" indent="-533400">
              <a:buFontTx/>
              <a:buAutoNum type="arabicPeriod"/>
            </a:pPr>
            <a:r>
              <a:rPr lang="en-US"/>
              <a:t>The body as signifying object/agent</a:t>
            </a:r>
          </a:p>
          <a:p>
            <a:pPr marL="533400" indent="-533400">
              <a:buFontTx/>
              <a:buAutoNum type="arabicPeriod"/>
            </a:pPr>
            <a:r>
              <a:rPr lang="en-US"/>
              <a:t>The semiotics of space; spatial practices </a:t>
            </a:r>
          </a:p>
          <a:p>
            <a:pPr marL="533400" indent="-533400">
              <a:buFontTx/>
              <a:buAutoNum type="arabicPeriod"/>
            </a:pPr>
            <a:r>
              <a:rPr lang="en-US"/>
              <a:t>The meanings of food, eating and cooking</a:t>
            </a:r>
          </a:p>
          <a:p>
            <a:pPr marL="533400" indent="-533400">
              <a:buFontTx/>
              <a:buAutoNum type="arabicPeriod"/>
            </a:pPr>
            <a:r>
              <a:rPr lang="en-US"/>
              <a:t>Intercultural communication, transculturation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F34E7-8415-400F-876E-2A8A02633E88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Lecture: concepts, contexts, issues</a:t>
            </a:r>
          </a:p>
          <a:p>
            <a:r>
              <a:rPr lang="en-US"/>
              <a:t>Discussion: focus on text from reader</a:t>
            </a:r>
          </a:p>
          <a:p>
            <a:pPr lvl="1"/>
            <a:r>
              <a:rPr lang="en-US"/>
              <a:t>2 to 3 students to spark discussion by e-mail: </a:t>
            </a:r>
            <a:br>
              <a:rPr lang="en-US"/>
            </a:br>
            <a:r>
              <a:rPr lang="en-US"/>
              <a:t>send observations, ideas and questions to class before meeting</a:t>
            </a:r>
          </a:p>
          <a:p>
            <a:pPr lvl="1"/>
            <a:r>
              <a:rPr lang="en-US"/>
              <a:t>2 to 3 students to post feedback by e-mail:</a:t>
            </a:r>
            <a:br>
              <a:rPr lang="en-US"/>
            </a:br>
            <a:r>
              <a:rPr lang="en-US"/>
              <a:t>send observations, insights, ideas for further consideration to class before next meeting</a:t>
            </a:r>
          </a:p>
          <a:p>
            <a:r>
              <a:rPr lang="en-US"/>
              <a:t>Illustrations welcome</a:t>
            </a:r>
            <a:br>
              <a:rPr lang="en-US"/>
            </a:br>
            <a:r>
              <a:rPr lang="en-US" sz="2400">
                <a:sym typeface="Wingdings" pitchFamily="2" charset="2"/>
              </a:rPr>
              <a:t> bring your own examples for analysis and discussion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23F-9100-41ED-9809-303FB42B626F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/>
              <a:t>What is culture? </a:t>
            </a:r>
            <a:br>
              <a:rPr lang="en-US"/>
            </a:br>
            <a:r>
              <a:rPr lang="en-US" sz="2400"/>
              <a:t>Discussion of different views of culture</a:t>
            </a:r>
            <a:br>
              <a:rPr lang="en-US" sz="2400"/>
            </a:br>
            <a:r>
              <a:rPr lang="en-US" sz="2400"/>
              <a:t>Approaching ‘Cultural Semiotics’</a:t>
            </a:r>
            <a:br>
              <a:rPr lang="en-US" sz="2400"/>
            </a:br>
            <a:endParaRPr lang="en-US" sz="2400"/>
          </a:p>
          <a:p>
            <a:pPr marL="533400" indent="-533400">
              <a:buFontTx/>
              <a:buAutoNum type="arabicPeriod"/>
            </a:pPr>
            <a:r>
              <a:rPr lang="en-US"/>
              <a:t>Course orientation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Topics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Organization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Assignments</a:t>
            </a:r>
          </a:p>
          <a:p>
            <a:pPr marL="914400" lvl="1" indent="-457200">
              <a:buFontTx/>
              <a:buAutoNum type="arabicPeriod"/>
            </a:pPr>
            <a:r>
              <a:rPr lang="en-US"/>
              <a:t>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694-BBEF-43B4-880C-048E5C0DF32E}" type="slidenum">
              <a:rPr lang="en-US"/>
              <a:pPr/>
              <a:t>20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None/>
            </a:pPr>
            <a:r>
              <a:rPr lang="en-US"/>
              <a:t>Two essays:</a:t>
            </a:r>
          </a:p>
          <a:p>
            <a:pPr marL="533400" indent="-533400">
              <a:buFontTx/>
              <a:buAutoNum type="arabicPeriod"/>
            </a:pPr>
            <a:r>
              <a:rPr lang="en-US" sz="2400"/>
              <a:t>One </a:t>
            </a:r>
            <a:r>
              <a:rPr lang="en-US" sz="2400" u="sng"/>
              <a:t>shorter essay</a:t>
            </a:r>
            <a:r>
              <a:rPr lang="en-US" sz="2400"/>
              <a:t> (approx. 1,500 words)</a:t>
            </a:r>
            <a:br>
              <a:rPr lang="en-US" sz="2400"/>
            </a:br>
            <a:r>
              <a:rPr lang="en-US" sz="2400"/>
              <a:t>A critical discussion of the argument of one of the texts in the reader, assessing its claims with reference to evidence taken from direct observation and/or reading</a:t>
            </a:r>
            <a:br>
              <a:rPr lang="en-US" sz="2400"/>
            </a:br>
            <a:r>
              <a:rPr lang="en-US" sz="2400">
                <a:sym typeface="Wingdings" pitchFamily="2" charset="2"/>
              </a:rPr>
              <a:t> due October 31, 2007</a:t>
            </a:r>
          </a:p>
          <a:p>
            <a:pPr marL="533400" indent="-533400">
              <a:buFontTx/>
              <a:buAutoNum type="arabicPeriod"/>
            </a:pPr>
            <a:r>
              <a:rPr lang="en-US" sz="2400">
                <a:sym typeface="Wingdings" pitchFamily="2" charset="2"/>
              </a:rPr>
              <a:t>One </a:t>
            </a:r>
            <a:r>
              <a:rPr lang="en-US" sz="2400" u="sng">
                <a:sym typeface="Wingdings" pitchFamily="2" charset="2"/>
              </a:rPr>
              <a:t>longer essay</a:t>
            </a:r>
            <a:r>
              <a:rPr lang="en-US" sz="2400">
                <a:sym typeface="Wingdings" pitchFamily="2" charset="2"/>
              </a:rPr>
              <a:t> (approx. 2,500 words)</a:t>
            </a:r>
            <a:br>
              <a:rPr lang="en-US" sz="2400">
                <a:sym typeface="Wingdings" pitchFamily="2" charset="2"/>
              </a:rPr>
            </a:br>
            <a:r>
              <a:rPr lang="en-US" sz="2400">
                <a:sym typeface="Wingdings" pitchFamily="2" charset="2"/>
              </a:rPr>
              <a:t>A critical semiotic analysis of a selected aspect of Hong Kong culture – you may choose your own topic, but suggestions are provided (see handout)</a:t>
            </a:r>
            <a:br>
              <a:rPr lang="en-US" sz="2400">
                <a:sym typeface="Wingdings" pitchFamily="2" charset="2"/>
              </a:rPr>
            </a:br>
            <a:r>
              <a:rPr lang="en-US" sz="2400">
                <a:sym typeface="Wingdings" pitchFamily="2" charset="2"/>
              </a:rPr>
              <a:t> due December 14, 2007</a:t>
            </a:r>
            <a:endParaRPr lang="en-U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BEC2-7695-4F71-AD7B-1D89685D3FFC}" type="slidenum">
              <a:rPr lang="en-US"/>
              <a:pPr/>
              <a:t>21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Course reader</a:t>
            </a:r>
          </a:p>
          <a:p>
            <a:r>
              <a:rPr lang="en-US"/>
              <a:t>Course web page:</a:t>
            </a:r>
            <a:br>
              <a:rPr lang="en-US"/>
            </a:br>
            <a:r>
              <a:rPr lang="en-US">
                <a:hlinkClick r:id="rId2"/>
              </a:rPr>
              <a:t>http://www.hku.hk/english/maprogs/6056.htm</a:t>
            </a:r>
            <a:endParaRPr lang="en-US"/>
          </a:p>
          <a:p>
            <a:pPr lvl="1"/>
            <a:r>
              <a:rPr lang="en-US"/>
              <a:t>Lecture presentations</a:t>
            </a:r>
          </a:p>
          <a:p>
            <a:pPr lvl="1"/>
            <a:r>
              <a:rPr lang="en-US"/>
              <a:t>Textbooks and anthologies</a:t>
            </a:r>
          </a:p>
          <a:p>
            <a:pPr lvl="1"/>
            <a:r>
              <a:rPr lang="en-US"/>
              <a:t>Suggestions for further reading</a:t>
            </a:r>
          </a:p>
          <a:p>
            <a:pPr lvl="1"/>
            <a:r>
              <a:rPr lang="en-US"/>
              <a:t>Writing resources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90A5-F5E2-42A4-8E53-605A3F4F6230}" type="slidenum">
              <a:rPr lang="en-US"/>
              <a:pPr/>
              <a:t>22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 (What is culture?)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/>
              <a:t>Abrams, M.H. </a:t>
            </a:r>
            <a:r>
              <a:rPr lang="en-US" sz="1600" i="1"/>
              <a:t>A Glossary of Literary Terms</a:t>
            </a:r>
            <a:r>
              <a:rPr lang="en-US" sz="1600"/>
              <a:t>. 5</a:t>
            </a:r>
            <a:r>
              <a:rPr lang="en-US" sz="1600" baseline="30000"/>
              <a:t>th</a:t>
            </a:r>
            <a:r>
              <a:rPr lang="en-US" sz="1600"/>
              <a:t> ed. New York: Holt, Rinehart, and Winston, 1988. </a:t>
            </a:r>
          </a:p>
          <a:p>
            <a:pPr>
              <a:lnSpc>
                <a:spcPct val="90000"/>
              </a:lnSpc>
            </a:pPr>
            <a:r>
              <a:rPr lang="en-US" sz="1600"/>
              <a:t>Arnold, Matthew. </a:t>
            </a:r>
            <a:r>
              <a:rPr lang="en-US" sz="1600" i="1"/>
              <a:t>Culture and Anarchy</a:t>
            </a:r>
            <a:r>
              <a:rPr lang="en-US" sz="1600"/>
              <a:t>. 1869. Ed. Samuel Lipman. New Haven: Yale UP, 1994.</a:t>
            </a:r>
          </a:p>
          <a:p>
            <a:pPr>
              <a:lnSpc>
                <a:spcPct val="90000"/>
              </a:lnSpc>
            </a:pPr>
            <a:r>
              <a:rPr lang="en-US" sz="1600"/>
              <a:t>Barthes, Roland. </a:t>
            </a:r>
            <a:r>
              <a:rPr lang="en-US" sz="1600" i="1"/>
              <a:t>Mythologies</a:t>
            </a:r>
            <a:r>
              <a:rPr lang="en-US" sz="1600"/>
              <a:t>. Trans. Annette Lavers. New York: Hill and Wang, 1972.</a:t>
            </a:r>
          </a:p>
          <a:p>
            <a:pPr>
              <a:lnSpc>
                <a:spcPct val="90000"/>
              </a:lnSpc>
            </a:pPr>
            <a:r>
              <a:rPr lang="en-US" sz="1600"/>
              <a:t>Danesi, Marcel, and Paul Perron. </a:t>
            </a:r>
            <a:r>
              <a:rPr lang="en-US" sz="1600" i="1"/>
              <a:t>Analyzing Cultures: An Introduction and Handbook</a:t>
            </a:r>
            <a:r>
              <a:rPr lang="en-US" sz="1600"/>
              <a:t>. Bloomington: Indiana UP, 1999.</a:t>
            </a:r>
          </a:p>
          <a:p>
            <a:pPr>
              <a:lnSpc>
                <a:spcPct val="90000"/>
              </a:lnSpc>
            </a:pPr>
            <a:r>
              <a:rPr lang="en-US" sz="1600"/>
              <a:t>Graff, Gerald. </a:t>
            </a:r>
            <a:r>
              <a:rPr lang="en-US" sz="1600" i="1"/>
              <a:t>Beyond the Culture Wars: How Teaching the Conflicts Can Revitalize American Education</a:t>
            </a:r>
            <a:r>
              <a:rPr lang="en-US" sz="1600"/>
              <a:t>. New York: Norton, 1992. </a:t>
            </a:r>
          </a:p>
          <a:p>
            <a:pPr>
              <a:lnSpc>
                <a:spcPct val="90000"/>
              </a:lnSpc>
            </a:pPr>
            <a:r>
              <a:rPr lang="en-US" sz="1600"/>
              <a:t>Kroeber, A. L., and Clyde Kluckhohn. 1952. </a:t>
            </a:r>
            <a:r>
              <a:rPr lang="en-US" sz="1600" i="1"/>
              <a:t>Culture: A Critical Review of Concepts and Definitions</a:t>
            </a:r>
            <a:r>
              <a:rPr lang="en-US" sz="1600"/>
              <a:t>. New York: Vintage, 1963.</a:t>
            </a:r>
          </a:p>
          <a:p>
            <a:pPr>
              <a:lnSpc>
                <a:spcPct val="90000"/>
              </a:lnSpc>
            </a:pPr>
            <a:r>
              <a:rPr lang="en-US" sz="1600"/>
              <a:t>Lévi-Strauss, Claude. </a:t>
            </a:r>
            <a:r>
              <a:rPr lang="en-US" sz="1600" i="1"/>
              <a:t>Structural Anthropology</a:t>
            </a:r>
            <a:r>
              <a:rPr lang="en-US" sz="1600"/>
              <a:t>. Trans. Claire Jacobson and Brooke Grundfest Schoepf. New York: Basic Books, 1963.</a:t>
            </a:r>
          </a:p>
          <a:p>
            <a:pPr>
              <a:lnSpc>
                <a:spcPct val="90000"/>
              </a:lnSpc>
            </a:pPr>
            <a:r>
              <a:rPr lang="en-US" sz="1600"/>
              <a:t>Tylor, Edward B. </a:t>
            </a:r>
            <a:r>
              <a:rPr lang="en-US" sz="1600" i="1"/>
              <a:t>Primitive Culture: Researches into the Development of Mythology, Philosophy, Religion, Language, Art and Custom</a:t>
            </a:r>
            <a:r>
              <a:rPr lang="en-US" sz="1600"/>
              <a:t>. 2</a:t>
            </a:r>
            <a:r>
              <a:rPr lang="en-US" sz="1600" baseline="30000"/>
              <a:t>nd</a:t>
            </a:r>
            <a:r>
              <a:rPr lang="en-US" sz="1600"/>
              <a:t> ed. London: J. Murray, 1873.</a:t>
            </a:r>
          </a:p>
          <a:p>
            <a:pPr>
              <a:lnSpc>
                <a:spcPct val="90000"/>
              </a:lnSpc>
            </a:pPr>
            <a:r>
              <a:rPr lang="en-US" sz="1600"/>
              <a:t>Williams, Raymond. </a:t>
            </a:r>
            <a:r>
              <a:rPr lang="en-US" sz="1600" i="1"/>
              <a:t>Keywords: A Vocabulary of Culture and Society</a:t>
            </a:r>
            <a:r>
              <a:rPr lang="en-US" sz="1600"/>
              <a:t>. London: Fontana, 1976.</a:t>
            </a:r>
          </a:p>
          <a:p>
            <a:pPr>
              <a:lnSpc>
                <a:spcPct val="90000"/>
              </a:lnSpc>
            </a:pPr>
            <a:r>
              <a:rPr lang="en-US" sz="1600"/>
              <a:t>---. </a:t>
            </a:r>
            <a:r>
              <a:rPr lang="en-US" sz="1600" i="1"/>
              <a:t>Culture</a:t>
            </a:r>
            <a:r>
              <a:rPr lang="en-US" sz="1600"/>
              <a:t>. London: Fontana, 1981.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7FD4-05A8-4336-BBC7-E2D4E775E0DB}" type="slidenum">
              <a:rPr lang="en-US"/>
              <a:pPr/>
              <a:t>3</a:t>
            </a:fld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culture?</a:t>
            </a:r>
          </a:p>
        </p:txBody>
      </p:sp>
      <p:pic>
        <p:nvPicPr>
          <p:cNvPr id="10247" name="Picture 7" descr="armory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82875" y="1600200"/>
            <a:ext cx="3802063" cy="3890963"/>
          </a:xfrm>
          <a:noFill/>
          <a:ln>
            <a:solidFill>
              <a:srgbClr val="00006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A3EFB-481B-4BAF-B399-7A382B1DA24C}" type="slidenum">
              <a:rPr lang="en-US"/>
              <a:pPr/>
              <a:t>4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Culture: two views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u="sng"/>
              <a:t>Artistic and intellectual achievement</a:t>
            </a:r>
          </a:p>
          <a:p>
            <a:pPr marL="914400" lvl="1" indent="-457200">
              <a:buFontTx/>
              <a:buNone/>
            </a:pPr>
            <a:r>
              <a:rPr lang="en-US"/>
              <a:t>e.g. Matthew Arnold (1822-1888), </a:t>
            </a:r>
            <a:r>
              <a:rPr lang="en-US" i="1"/>
              <a:t>Culture and Anarchy</a:t>
            </a:r>
            <a:r>
              <a:rPr lang="en-US"/>
              <a:t> (1869)</a:t>
            </a:r>
          </a:p>
          <a:p>
            <a:pPr marL="914400" lvl="1" indent="-457200">
              <a:buFontTx/>
              <a:buNone/>
            </a:pPr>
            <a:endParaRPr lang="en-US"/>
          </a:p>
          <a:p>
            <a:pPr marL="533400" indent="-533400">
              <a:buFontTx/>
              <a:buAutoNum type="arabicPeriod"/>
            </a:pPr>
            <a:r>
              <a:rPr lang="en-US" u="sng"/>
              <a:t>A distinct way of life</a:t>
            </a:r>
          </a:p>
          <a:p>
            <a:pPr marL="914400" lvl="1" indent="-457200">
              <a:buFontTx/>
              <a:buNone/>
            </a:pPr>
            <a:r>
              <a:rPr lang="en-US"/>
              <a:t>e.g. Edward B. Tylor (1832-1917), </a:t>
            </a:r>
            <a:r>
              <a:rPr lang="en-US" i="1"/>
              <a:t>Primitive Culture</a:t>
            </a:r>
            <a:r>
              <a:rPr lang="en-US"/>
              <a:t> (1871)</a:t>
            </a:r>
          </a:p>
          <a:p>
            <a:pPr marL="914400" lvl="1" indent="-457200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F22C-68F5-4D0F-9776-1E4340EC17AE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Artistic and intellectual activity	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Culture is:</a:t>
            </a:r>
          </a:p>
          <a:p>
            <a:pPr lvl="1"/>
            <a:r>
              <a:rPr lang="en-US"/>
              <a:t>“a pursuit of our  total perfection by means of getting to know […] the best which has been thought and said in the world, and [thereby] turning a stream of fresh and free thought upon our stock notions and habits” (Arnold 5)</a:t>
            </a:r>
          </a:p>
          <a:p>
            <a:pPr lvl="1"/>
            <a:r>
              <a:rPr lang="en-US"/>
              <a:t>“the study and pursuit of perfection [in the qualities of] beauty and intelligence” (Arnold 48-49)</a:t>
            </a:r>
          </a:p>
          <a:p>
            <a:pPr lvl="1"/>
            <a:r>
              <a:rPr lang="en-US"/>
              <a:t>“an inward condition of the mind and spirit, not […] and outward set of circumstances” (Arnold 33)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75497-15C2-43D2-B8A2-379EEBF103A5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A distinct way of life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</a:t>
            </a:r>
          </a:p>
          <a:p>
            <a:pPr>
              <a:buFontTx/>
              <a:buNone/>
            </a:pPr>
            <a:r>
              <a:rPr lang="en-US"/>
              <a:t>	“Culture, or civilization, […] is that complex whole which includes knowledge, belief, art, law, morals, customs, and any other capabilities and habits acquired by man as a member of society” </a:t>
            </a:r>
          </a:p>
          <a:p>
            <a:pPr lvl="1">
              <a:buFontTx/>
              <a:buNone/>
            </a:pPr>
            <a:r>
              <a:rPr lang="en-US"/>
              <a:t>	(Tylor, quoted in Kroeber and Kluckhohn 81)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63A2-8587-47D9-832A-5C2613389E8E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common to both views?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Culture as something acquired (by striving or learning)</a:t>
            </a:r>
          </a:p>
          <a:p>
            <a:r>
              <a:rPr lang="en-US"/>
              <a:t>Culture related to social organization and change (as a solution to social problems or a product of social evolution)</a:t>
            </a:r>
          </a:p>
          <a:p>
            <a:r>
              <a:rPr lang="en-US"/>
              <a:t>Culture as an abstraction from material objects and practices: a mental quality (pursuit or capability)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E2521-D589-4A17-8F41-8B8F3E662AE9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distinguishes the two views?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Exclusive (the best) vs. inclusive (any other)</a:t>
            </a:r>
          </a:p>
          <a:p>
            <a:r>
              <a:rPr lang="en-US"/>
              <a:t>Challenging society (fresh and free thought) vs. reflecting society (customs, habits)</a:t>
            </a:r>
          </a:p>
          <a:p>
            <a:r>
              <a:rPr lang="en-US"/>
              <a:t>Individual (inward condition) vs. collective (as a member of society)</a:t>
            </a:r>
          </a:p>
          <a:p>
            <a:r>
              <a:rPr lang="en-US"/>
              <a:t>Evaluative (pursuit of perfection) vs. descriptive (complex whole)</a:t>
            </a:r>
          </a:p>
          <a:p>
            <a:r>
              <a:rPr lang="en-US"/>
              <a:t>Absolute (in the world) vs. relative (society)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9/12/2007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Cultural Semiotics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2CAA-5930-4A4B-991A-268428B52254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the concept of culture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Raymond Williams, “Culture” in: </a:t>
            </a:r>
            <a:r>
              <a:rPr lang="en-US" i="1"/>
              <a:t>Keywords: A Vocabulary of Culture and Society</a:t>
            </a:r>
            <a:r>
              <a:rPr lang="en-US"/>
              <a:t> (1976):</a:t>
            </a:r>
          </a:p>
          <a:p>
            <a:pPr lvl="1"/>
            <a:r>
              <a:rPr lang="en-US"/>
              <a:t>Latin origin: </a:t>
            </a:r>
            <a:r>
              <a:rPr lang="en-US" i="1"/>
              <a:t>colere</a:t>
            </a:r>
            <a:endParaRPr lang="en-US"/>
          </a:p>
          <a:p>
            <a:pPr lvl="1"/>
            <a:r>
              <a:rPr lang="en-US"/>
              <a:t>From cultivation of crops and rearing of animals to active cultivation of human mind</a:t>
            </a:r>
          </a:p>
          <a:p>
            <a:pPr lvl="1"/>
            <a:r>
              <a:rPr lang="en-US"/>
              <a:t>From concrete sense to abstract concept meaning general process of intellectual, spiritual and aesthetic development (established in 18</a:t>
            </a:r>
            <a:r>
              <a:rPr lang="en-US" baseline="30000"/>
              <a:t>th</a:t>
            </a:r>
            <a:r>
              <a:rPr lang="en-US"/>
              <a:t> c.) </a:t>
            </a:r>
            <a:r>
              <a:rPr lang="en-US">
                <a:sym typeface="Wingdings" pitchFamily="2" charset="2"/>
              </a:rPr>
              <a:t> ‘Arnold’</a:t>
            </a:r>
            <a:endParaRPr lang="en-US"/>
          </a:p>
          <a:p>
            <a:pPr lvl="1"/>
            <a:r>
              <a:rPr lang="en-US"/>
              <a:t>18</a:t>
            </a:r>
            <a:r>
              <a:rPr lang="en-US" baseline="30000"/>
              <a:t>th</a:t>
            </a:r>
            <a:r>
              <a:rPr lang="en-US"/>
              <a:t>-c. Enlightenment critique of European norms and standards, introducing plural of ‘cultures’ </a:t>
            </a:r>
            <a:r>
              <a:rPr lang="en-US">
                <a:sym typeface="Wingdings" pitchFamily="2" charset="2"/>
              </a:rPr>
              <a:t> ‘Tylor’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</Template>
  <TotalTime>589</TotalTime>
  <Words>725</Words>
  <Application>Microsoft Office PowerPoint</Application>
  <PresentationFormat>Экран (4:3)</PresentationFormat>
  <Paragraphs>177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Wingdings</vt:lpstr>
      <vt:lpstr>master</vt:lpstr>
      <vt:lpstr>Cultural Semiotics</vt:lpstr>
      <vt:lpstr>Overview</vt:lpstr>
      <vt:lpstr>What is culture?</vt:lpstr>
      <vt:lpstr>Culture: two views</vt:lpstr>
      <vt:lpstr>1. Artistic and intellectual activity </vt:lpstr>
      <vt:lpstr>2. A distinct way of life</vt:lpstr>
      <vt:lpstr>What is common to both views?</vt:lpstr>
      <vt:lpstr>What distinguishes the two views?</vt:lpstr>
      <vt:lpstr>History of the concept of culture</vt:lpstr>
      <vt:lpstr>A critical concept</vt:lpstr>
      <vt:lpstr>Disciplinary boundaries</vt:lpstr>
      <vt:lpstr>Is there a dominant view of culture?</vt:lpstr>
      <vt:lpstr>Culture as signifying system</vt:lpstr>
      <vt:lpstr>Cultural semiotics</vt:lpstr>
      <vt:lpstr>A young discipline </vt:lpstr>
      <vt:lpstr>Cultural semiotics: trans-discipline?</vt:lpstr>
      <vt:lpstr>Course orientation</vt:lpstr>
      <vt:lpstr>Topics</vt:lpstr>
      <vt:lpstr>Organization</vt:lpstr>
      <vt:lpstr>Assignments</vt:lpstr>
      <vt:lpstr>Resources</vt:lpstr>
      <vt:lpstr>Sources (What is culture?)</vt:lpstr>
    </vt:vector>
  </TitlesOfParts>
  <Company>HKU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Semiotics</dc:title>
  <dc:creator>English</dc:creator>
  <cp:lastModifiedBy>user</cp:lastModifiedBy>
  <cp:revision>30</cp:revision>
  <dcterms:created xsi:type="dcterms:W3CDTF">2007-09-08T07:27:38Z</dcterms:created>
  <dcterms:modified xsi:type="dcterms:W3CDTF">2014-01-24T16:20:21Z</dcterms:modified>
</cp:coreProperties>
</file>